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35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64.png" ContentType="image/png"/>
  <Override PartName="/ppt/media/image99.png" ContentType="image/png"/>
  <Override PartName="/ppt/media/image62.png" ContentType="image/png"/>
  <Override PartName="/ppt/media/image87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89.png" ContentType="image/png"/>
  <Override PartName="/ppt/media/image77.png" ContentType="image/png"/>
  <Override PartName="/ppt/media/image101.png" ContentType="image/png"/>
  <Override PartName="/ppt/media/image79.png" ContentType="image/png"/>
  <Override PartName="/ppt/media/image78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5.png" ContentType="image/png"/>
  <Override PartName="/ppt/media/image17.png" ContentType="image/png"/>
  <Override PartName="/ppt/media/image82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27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91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13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92.xml.rels" ContentType="application/vnd.openxmlformats-package.relationships+xml"/>
  <Override PartName="/ppt/slides/_rels/slide114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111.xml.rels" ContentType="application/vnd.openxmlformats-package.relationships+xml"/>
  <Override PartName="/ppt/slides/_rels/slide81.xml.rels" ContentType="application/vnd.openxmlformats-package.relationships+xml"/>
  <Override PartName="/ppt/slides/_rels/slide120.xml.rels" ContentType="application/vnd.openxmlformats-package.relationships+xml"/>
  <Override PartName="/ppt/slides/_rels/slide116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11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112.xml.rels" ContentType="application/vnd.openxmlformats-package.relationships+xml"/>
  <Override PartName="/ppt/slides/_rels/slide82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118.xml.rels" ContentType="application/vnd.openxmlformats-package.relationships+xml"/>
  <Override PartName="/ppt/slides/_rels/slide88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09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12.xml.rels" ContentType="application/vnd.openxmlformats-package.relationships+xml"/>
  <Override PartName="/ppt/slides/_rels/slide10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115.xml.rels" ContentType="application/vnd.openxmlformats-package.relationships+xml"/>
  <Override PartName="/ppt/slides/_rels/slide93.xml.rels" ContentType="application/vnd.openxmlformats-package.relationships+xml"/>
  <Override PartName="/ppt/slides/_rels/slide107.xml.rels" ContentType="application/vnd.openxmlformats-package.relationships+xml"/>
  <Override PartName="/ppt/slides/_rels/slide80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84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19.xml.rels" ContentType="application/vnd.openxmlformats-package.relationships+xml"/>
  <Override PartName="/ppt/slides/_rels/slide89.xml.rels" ContentType="application/vnd.openxmlformats-package.relationships+xml"/>
  <Override PartName="/ppt/slides/_rels/slide103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09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57.xml" ContentType="application/vnd.openxmlformats-officedocument.presentationml.slide+xml"/>
  <Override PartName="/ppt/slides/slide110.xml" ContentType="application/vnd.openxmlformats-officedocument.presentationml.slide+xml"/>
  <Override PartName="/ppt/slides/slide20.xml" ContentType="application/vnd.openxmlformats-officedocument.presentationml.slide+xml"/>
  <Override PartName="/ppt/slides/slide119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71.xml" ContentType="application/vnd.openxmlformats-officedocument.presentationml.slide+xml"/>
  <Override PartName="/ppt/slides/slide116.xml" ContentType="application/vnd.openxmlformats-officedocument.presentationml.slide+xml"/>
  <Override PartName="/ppt/slides/slide72.xml" ContentType="application/vnd.openxmlformats-officedocument.presentationml.slide+xml"/>
  <Override PartName="/ppt/slides/slide117.xml" ContentType="application/vnd.openxmlformats-officedocument.presentationml.slide+xml"/>
  <Override PartName="/ppt/slides/slide73.xml" ContentType="application/vnd.openxmlformats-officedocument.presentationml.slide+xml"/>
  <Override PartName="/ppt/slides/slide118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115.xml" ContentType="application/vnd.openxmlformats-officedocument.presentationml.slide+xml"/>
  <Override PartName="/ppt/slides/slide70.xml" ContentType="application/vnd.openxmlformats-officedocument.presentationml.slide+xml"/>
  <Override PartName="/ppt/slides/slide78.xml" ContentType="application/vnd.openxmlformats-officedocument.presentationml.slide+xml"/>
  <Override PartName="/ppt/slides/slide89.xml" ContentType="application/vnd.openxmlformats-officedocument.presentationml.slide+xml"/>
  <Override PartName="/ppt/slides/slide114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20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27.xml" ContentType="application/vnd.openxmlformats-officedocument.presentationml.slide+xml"/>
  <Override PartName="/ppt/slides/slide92.xml" ContentType="application/vnd.openxmlformats-officedocument.presentationml.slide+xml"/>
  <Override PartName="/ppt/slides/slide26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1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111.xml" ContentType="application/vnd.openxmlformats-officedocument.presentationml.slide+xml"/>
  <Override PartName="/ppt/slides/slide5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C292CD82-4F28-4279-80BF-AB0E4E3EE424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hyperlink" Target="https://artifacthub.io/" TargetMode="External"/><Relationship Id="rId2" Type="http://schemas.openxmlformats.org/officeDocument/2006/relationships/hyperlink" Target="https://bitnami.com/stacks/helm" TargetMode="External"/><Relationship Id="rId3" Type="http://schemas.openxmlformats.org/officeDocument/2006/relationships/slideLayout" Target="../slideLayouts/slideLayout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hyperlink" Target="https://raw.githubusercontent.com/helm/helm/main/scripts/get-helm-3" TargetMode="External"/><Relationship Id="rId2" Type="http://schemas.openxmlformats.org/officeDocument/2006/relationships/hyperlink" Target="https://charts.bitnami.com/bitnami" TargetMode="Externa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slideLayout" Target="../slideLayouts/slideLayout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slideLayout" Target="../slideLayouts/slideLayout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yaml.org/spec/1.2.2/" TargetMode="External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docs.docker.com/compose/compose-file/" TargetMode="External"/><Relationship Id="rId2" Type="http://schemas.openxmlformats.org/officeDocument/2006/relationships/hyperlink" Target="https://github.com/compose-spec/compose-spec/blob/master/spec.md" TargetMode="External"/><Relationship Id="rId3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kubernetes.io/" TargetMode="Externa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minikube.sigs.k8s.io/docs/" TargetMode="External"/><Relationship Id="rId2" Type="http://schemas.openxmlformats.org/officeDocument/2006/relationships/hyperlink" Target="https://kind.sigs.k8s.io/" TargetMode="External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localhost:8001/" TargetMode="Externa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rancher.com/" TargetMode="External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hyperlink" Target="https://rancherdesktop.io/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hyperlink" Target="https://kubernetes.io/docs/reference/kubectl/" TargetMode="External"/><Relationship Id="rId2" Type="http://schemas.openxmlformats.org/officeDocument/2006/relationships/hyperlink" Target="https://kubernetes.io/docs/reference/kubectl/cheatsheet/" TargetMode="External"/><Relationship Id="rId3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hyperlink" Target="https://dl.k8s.io/release/stable.txt)/bin/linux/amd64/kubectl" TargetMode="External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hyperlink" Target="https://kubernetes.io/docs/concepts/workloads/" TargetMode="External"/><Relationship Id="rId2" Type="http://schemas.openxmlformats.org/officeDocument/2006/relationships/hyperlink" Target="https://kubernetes.io/docs/concepts/services-networking/" TargetMode="External"/><Relationship Id="rId3" Type="http://schemas.openxmlformats.org/officeDocument/2006/relationships/slideLayout" Target="../slideLayouts/slideLayout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hyperlink" Target="https://kubernetes.io/docs/concepts/workloads/" TargetMode="External"/><Relationship Id="rId2" Type="http://schemas.openxmlformats.org/officeDocument/2006/relationships/hyperlink" Target="https://kubernetes.io/docs/concepts/services-networking/" TargetMode="External"/><Relationship Id="rId3" Type="http://schemas.openxmlformats.org/officeDocument/2006/relationships/slideLayout" Target="../slideLayouts/slideLayout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hyperlink" Target="https://helm.sh/" TargetMode="External"/><Relationship Id="rId2" Type="http://schemas.openxmlformats.org/officeDocument/2006/relationships/slideLayout" Target="../slideLayouts/slideLayout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288720" y="221364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1" lang="de-DE" sz="4400" spc="-1" strike="noStrike">
                <a:latin typeface="Arial"/>
              </a:rPr>
              <a:t>Docker &amp; Kubernetes</a:t>
            </a:r>
            <a:br/>
            <a:r>
              <a:rPr b="1" lang="de-DE" sz="4400" spc="-1" strike="noStrike">
                <a:latin typeface="Arial"/>
              </a:rPr>
              <a:t>Teil 4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432000" y="533916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Compose Projekt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8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0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start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start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start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3816000" y="2592000"/>
            <a:ext cx="4770000" cy="2880000"/>
          </a:xfrm>
          <a:prstGeom prst="rect">
            <a:avLst/>
          </a:prstGeom>
          <a:ln>
            <a:noFill/>
          </a:ln>
        </p:spPr>
      </p:pic>
      <p:sp>
        <p:nvSpPr>
          <p:cNvPr id="93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Startet die angegebenen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504000" y="1218600"/>
            <a:ext cx="9000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Chart-Verzeichnisstruktur (wesentliche Elemente)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&lt;chart-name&gt;/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Chart.yaml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Basisinformationen zum Chart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README.md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OPTIONAL: README-Datei für Dokumentation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values.yaml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Default-Werte für die Installation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charts/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Verzeichnis mit Charts, von denen dieses abhängt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files/ 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OPTIONAL: spezielle Ressourcen-Definitionen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templates/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Verzeichnis von Templates … werden mit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values.yaml kombiniert und bilden die YAML-Dateien 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 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	</a:t>
            </a:r>
            <a:r>
              <a:rPr b="0" lang="de-DE" sz="2400" spc="-1" strike="noStrike">
                <a:latin typeface="Arial"/>
              </a:rPr>
              <a:t># für dieK8s-Konfiguration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6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504000" y="1218600"/>
            <a:ext cx="9000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Chart.yaml (wesentliche Elemente)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540720" y="1729440"/>
            <a:ext cx="8243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name: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namespace: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version: 0.1.0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appVersion: "0.1.0"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description: A Helm chart for installation of simple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home: https://mydomain.de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maintainers: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name: Matthias Boldt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email: Matthias.Boldt@mydomain.de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sp>
        <p:nvSpPr>
          <p:cNvPr id="467" name="TextShape 5"/>
          <p:cNvSpPr txBox="1"/>
          <p:nvPr/>
        </p:nvSpPr>
        <p:spPr>
          <a:xfrm>
            <a:off x="504000" y="3342960"/>
            <a:ext cx="9000000" cy="191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Erforderlich sind nur: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apiVersion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504000" y="1218600"/>
            <a:ext cx="9000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Templates (Ausschnitt aus deployment.yaml)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7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71" name="TextShape 4"/>
          <p:cNvSpPr txBox="1"/>
          <p:nvPr/>
        </p:nvSpPr>
        <p:spPr>
          <a:xfrm>
            <a:off x="540720" y="1729440"/>
            <a:ext cx="8243280" cy="367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apps/v1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Deployment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{{ include "webserv.fullname" .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{{- include "webserv.labels" . | nindent 4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replicas: {{ .Values.replicaCount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matchLabels: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{{- include "webserv.selectorLabels" . | nindent 6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template: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{{- include "webserv.selectorLabels" . | nindent 8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name: {{ .Chart.Name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image: "{{ .Values.image.repository }}:{{ .Values.image.tag }}"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imagePullPolicy: {{ .Values.image.pullPolicy }}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- name: http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</a:t>
            </a:r>
            <a:r>
              <a:rPr b="0" lang="de-DE" sz="1000" spc="-1" strike="noStrike">
                <a:latin typeface="Courier New"/>
              </a:rPr>
              <a:t>containerPort: 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504000" y="1218600"/>
            <a:ext cx="9000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Default-Variablen in values.yaml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Können bei Installation überschrieben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Es sind mehrere, alternative Dateien möglich … Auswahl bei Installation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7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75" name="TextShape 4"/>
          <p:cNvSpPr txBox="1"/>
          <p:nvPr/>
        </p:nvSpPr>
        <p:spPr>
          <a:xfrm>
            <a:off x="540720" y="3097440"/>
            <a:ext cx="8243280" cy="2239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replicaCount: 2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image: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repository: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pullPolicy: IfNotPresent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tag: "latest"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imagePullSecrets: []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nameOverride: ""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fullnameOverride: ""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service: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type: LoadBalancer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port: 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504000" y="1218600"/>
            <a:ext cx="9000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Ausgesuchte, vordefinierte Variablen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Release.Name: Name der Relese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Release.Namespace: Name des Namespace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Chart: Inhalt von Chart.yaml … z.B. Chart.Version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Values: Inhalt von values.yaml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Variablenersetzung/im Scripting nutzt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vordefinierte Variablen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Installationsparameter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Variablen aus values.yaml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7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504000" y="1218600"/>
            <a:ext cx="9360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Variablenersetzung und Scripting: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{{ &lt;variable&gt; }} … z.B. </a:t>
            </a:r>
            <a:r>
              <a:rPr b="0" lang="de-DE" sz="2000" spc="-1" strike="noStrike">
                <a:latin typeface="Courier New"/>
              </a:rPr>
              <a:t>{{ .Values.image.repository }}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Überschreibbar mit </a:t>
            </a:r>
            <a:r>
              <a:rPr b="0" lang="de-DE" sz="2000" spc="-1" strike="noStrike">
                <a:latin typeface="Courier New"/>
              </a:rPr>
              <a:t>--set &lt;variable&gt;=&lt;value&gt;</a:t>
            </a:r>
            <a:r>
              <a:rPr b="0" lang="de-DE" sz="2800" spc="-1" strike="noStrike">
                <a:latin typeface="Arial"/>
              </a:rPr>
              <a:t> bei Installation/Update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Bedingte Verarbeitung mit Vergleichen, Schleifen,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Funktionen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Pipelining: </a:t>
            </a:r>
            <a:r>
              <a:rPr b="0" lang="de-DE" sz="2000" spc="-1" strike="noStrike">
                <a:latin typeface="Courier New"/>
              </a:rPr>
              <a:t>{{ .Values.favorite.drink | quote }}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48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Archive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*.tgz … komprimierte TAR-Archive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Können signiert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Verzeichnisse: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  <a:hlinkClick r:id="rId1"/>
              </a:rPr>
              <a:t>https://artifacthub.io/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  <a:hlinkClick r:id="rId2"/>
              </a:rPr>
              <a:t>https://bitnami.com/stacks/helm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...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8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6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Helm-Kommandos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Erzeugung eines neuen (leeren)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package … packt ein Tar-Archiv des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lint … prüft ein Chart auf Vollständigkeit, Fehler,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list … listet alle installierten Charts auf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install … installiert ein Chart (die entsprechende App)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uninstall … entfernt ein Chart (die entsprechende App)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update … aktualisiert die Installation eines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repo, pull, push … Verwaltung von Reposities und dortigen Charts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8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Helm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9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91" name="TextShape 4"/>
          <p:cNvSpPr txBox="1"/>
          <p:nvPr/>
        </p:nvSpPr>
        <p:spPr>
          <a:xfrm>
            <a:off x="540720" y="1621080"/>
            <a:ext cx="8243280" cy="109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-fsSL -o get_helm.sh </a:t>
            </a:r>
            <a:r>
              <a:rPr b="0" lang="de-DE" sz="1000" spc="-1" strike="noStrike">
                <a:latin typeface="Courier New"/>
                <a:hlinkClick r:id="rId1"/>
              </a:rPr>
              <a:t>https://raw.githubusercontent.com/helm/helm/main/scripts/get-helm-3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chmod 700 get_helm.sh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./get_helm.sh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repo add bitnami </a:t>
            </a:r>
            <a:r>
              <a:rPr b="0" lang="de-DE" sz="1000" spc="-1" strike="noStrike">
                <a:latin typeface="Courier New"/>
                <a:hlinkClick r:id="rId2"/>
              </a:rPr>
              <a:t>https://charts.bitnami.com/bitnami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search repo bitnami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92" name="" descr=""/>
          <p:cNvPicPr/>
          <p:nvPr/>
        </p:nvPicPr>
        <p:blipFill>
          <a:blip r:embed="rId3"/>
          <a:stretch/>
        </p:blipFill>
        <p:spPr>
          <a:xfrm>
            <a:off x="8892000" y="1620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93" name="" descr=""/>
          <p:cNvPicPr/>
          <p:nvPr/>
        </p:nvPicPr>
        <p:blipFill>
          <a:blip r:embed="rId4"/>
          <a:stretch/>
        </p:blipFill>
        <p:spPr>
          <a:xfrm>
            <a:off x="644400" y="2736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5"/>
          <a:stretch/>
        </p:blipFill>
        <p:spPr>
          <a:xfrm>
            <a:off x="5148000" y="2736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504000" y="1218600"/>
            <a:ext cx="8352000" cy="72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Helm-Chart installieren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Wieder einmal Wordpress … aus dem Bitnami-Repository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504720" y="1981080"/>
            <a:ext cx="824328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search repo bitnami/wordpress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install bitnami/wordpress --generate-name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99" name="" descr=""/>
          <p:cNvPicPr/>
          <p:nvPr/>
        </p:nvPicPr>
        <p:blipFill>
          <a:blip r:embed="rId1"/>
          <a:stretch/>
        </p:blipFill>
        <p:spPr>
          <a:xfrm>
            <a:off x="8892000" y="1656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00" name="" descr=""/>
          <p:cNvPicPr/>
          <p:nvPr/>
        </p:nvPicPr>
        <p:blipFill>
          <a:blip r:embed="rId2"/>
          <a:stretch/>
        </p:blipFill>
        <p:spPr>
          <a:xfrm>
            <a:off x="576000" y="2448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501" name="" descr=""/>
          <p:cNvPicPr/>
          <p:nvPr/>
        </p:nvPicPr>
        <p:blipFill>
          <a:blip r:embed="rId3"/>
          <a:stretch/>
        </p:blipFill>
        <p:spPr>
          <a:xfrm>
            <a:off x="4586400" y="2459520"/>
            <a:ext cx="5133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Compose Projekt stoppen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9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97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stop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stop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stop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99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die ganzen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3816000" y="2520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Wordpress-Chart installiert … Test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0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05" name="TextShape 4"/>
          <p:cNvSpPr txBox="1"/>
          <p:nvPr/>
        </p:nvSpPr>
        <p:spPr>
          <a:xfrm>
            <a:off x="540720" y="1713240"/>
            <a:ext cx="8243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http://localhost:80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06" name="" descr=""/>
          <p:cNvPicPr/>
          <p:nvPr/>
        </p:nvPicPr>
        <p:blipFill>
          <a:blip r:embed="rId1"/>
          <a:stretch/>
        </p:blipFill>
        <p:spPr>
          <a:xfrm>
            <a:off x="8892000" y="140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07" name="" descr=""/>
          <p:cNvPicPr/>
          <p:nvPr/>
        </p:nvPicPr>
        <p:blipFill>
          <a:blip r:embed="rId2"/>
          <a:stretch/>
        </p:blipFill>
        <p:spPr>
          <a:xfrm>
            <a:off x="540000" y="2016000"/>
            <a:ext cx="5436000" cy="3600000"/>
          </a:xfrm>
          <a:prstGeom prst="rect">
            <a:avLst/>
          </a:prstGeom>
          <a:ln>
            <a:noFill/>
          </a:ln>
        </p:spPr>
      </p:pic>
      <p:pic>
        <p:nvPicPr>
          <p:cNvPr id="508" name="" descr=""/>
          <p:cNvPicPr/>
          <p:nvPr/>
        </p:nvPicPr>
        <p:blipFill>
          <a:blip r:embed="rId3"/>
          <a:stretch/>
        </p:blipFill>
        <p:spPr>
          <a:xfrm>
            <a:off x="5565600" y="2664360"/>
            <a:ext cx="4370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Neues Chart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editieren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Vorbereitet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webserv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12" name="TextShape 4"/>
          <p:cNvSpPr txBox="1"/>
          <p:nvPr/>
        </p:nvSpPr>
        <p:spPr>
          <a:xfrm>
            <a:off x="540720" y="1713240"/>
            <a:ext cx="824328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create &lt;name&gt;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create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ls -l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8892000" y="2052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14" name="" descr=""/>
          <p:cNvPicPr/>
          <p:nvPr/>
        </p:nvPicPr>
        <p:blipFill>
          <a:blip r:embed="rId2"/>
          <a:stretch/>
        </p:blipFill>
        <p:spPr>
          <a:xfrm>
            <a:off x="4042800" y="2016000"/>
            <a:ext cx="4669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packen und validieren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18" name="TextShape 4"/>
          <p:cNvSpPr txBox="1"/>
          <p:nvPr/>
        </p:nvSpPr>
        <p:spPr>
          <a:xfrm>
            <a:off x="540720" y="1713240"/>
            <a:ext cx="8243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package &lt;directory&gt;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lint &lt;tar archive&gt;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package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lint webserv-0.1.0.tgz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8892000" y="2232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20" name="" descr=""/>
          <p:cNvPicPr/>
          <p:nvPr/>
        </p:nvPicPr>
        <p:blipFill>
          <a:blip r:embed="rId2"/>
          <a:stretch/>
        </p:blipFill>
        <p:spPr>
          <a:xfrm>
            <a:off x="3952800" y="2664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2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24" name="TextShape 4"/>
          <p:cNvSpPr txBox="1"/>
          <p:nvPr/>
        </p:nvSpPr>
        <p:spPr>
          <a:xfrm>
            <a:off x="540720" y="1713240"/>
            <a:ext cx="8243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install &lt;name&gt; &lt;tar archive&gt;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install webserv webserv-0.1.0.tgz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1"/>
          <a:stretch/>
        </p:blipFill>
        <p:spPr>
          <a:xfrm>
            <a:off x="8892000" y="2160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3888000" y="245952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8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auflisten und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2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30" name="TextShape 4"/>
          <p:cNvSpPr txBox="1"/>
          <p:nvPr/>
        </p:nvSpPr>
        <p:spPr>
          <a:xfrm>
            <a:off x="540720" y="1713240"/>
            <a:ext cx="8243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list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http://localhost:8010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8892000" y="158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5688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33" name="" descr=""/>
          <p:cNvPicPr/>
          <p:nvPr/>
        </p:nvPicPr>
        <p:blipFill>
          <a:blip r:embed="rId3"/>
          <a:stretch/>
        </p:blipFill>
        <p:spPr>
          <a:xfrm>
            <a:off x="5547600" y="245952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ein Chart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Chart (und App)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3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37" name="TextShape 4"/>
          <p:cNvSpPr txBox="1"/>
          <p:nvPr/>
        </p:nvSpPr>
        <p:spPr>
          <a:xfrm>
            <a:off x="540720" y="1641240"/>
            <a:ext cx="8243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uninstall &lt;name&gt;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uninstall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38" name="" descr=""/>
          <p:cNvPicPr/>
          <p:nvPr/>
        </p:nvPicPr>
        <p:blipFill>
          <a:blip r:embed="rId1"/>
          <a:stretch/>
        </p:blipFill>
        <p:spPr>
          <a:xfrm>
            <a:off x="8892000" y="1584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39" name="" descr=""/>
          <p:cNvPicPr/>
          <p:nvPr/>
        </p:nvPicPr>
        <p:blipFill>
          <a:blip r:embed="rId2"/>
          <a:stretch/>
        </p:blipFill>
        <p:spPr>
          <a:xfrm>
            <a:off x="3600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40" name="" descr=""/>
          <p:cNvPicPr/>
          <p:nvPr/>
        </p:nvPicPr>
        <p:blipFill>
          <a:blip r:embed="rId3"/>
          <a:stretch/>
        </p:blipFill>
        <p:spPr>
          <a:xfrm>
            <a:off x="2188800" y="244800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541" name="" descr=""/>
          <p:cNvPicPr/>
          <p:nvPr/>
        </p:nvPicPr>
        <p:blipFill>
          <a:blip r:embed="rId4"/>
          <a:stretch/>
        </p:blipFill>
        <p:spPr>
          <a:xfrm>
            <a:off x="5040000" y="2448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Ingress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504000" y="1218600"/>
            <a:ext cx="8352000" cy="194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Web-Server mit Ingress-Controller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Zusätzlicher Ingress-Controller =&gt; z.B. nginx-WEB-Server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Helm-Chart für das Laden des Controllers =&gt; Sub-Chart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Ingress-Template im bisherigen Helm-Chart ergänzen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Angepasstes Helm-Chart „webservi“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4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3388320" y="3240000"/>
            <a:ext cx="6332040" cy="201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Ingress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504000" y="1218600"/>
            <a:ext cx="8352000" cy="13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Ingress-Template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webservi/templates/ingress.yaml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Nutzt den nginx-Ingress-Controller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49" name="TextShape 4"/>
          <p:cNvSpPr txBox="1"/>
          <p:nvPr/>
        </p:nvSpPr>
        <p:spPr>
          <a:xfrm>
            <a:off x="576000" y="2628000"/>
            <a:ext cx="7272000" cy="266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networking.k8s.io/v1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Ingress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webservi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ingressClassName: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rules: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- host: localhost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http: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paths: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- path: /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pathType: Prefix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backend: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</a:t>
            </a:r>
            <a:r>
              <a:rPr b="0" lang="de-DE" sz="1000" spc="-1" strike="noStrike">
                <a:latin typeface="Courier New"/>
              </a:rPr>
              <a:t>service: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  </a:t>
            </a:r>
            <a:r>
              <a:rPr b="0" lang="de-DE" sz="1000" spc="-1" strike="noStrike">
                <a:latin typeface="Courier New"/>
              </a:rPr>
              <a:t>name: webservi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  </a:t>
            </a:r>
            <a:r>
              <a:rPr b="0" lang="de-DE" sz="1000" spc="-1" strike="noStrike">
                <a:latin typeface="Courier New"/>
              </a:rPr>
              <a:t>port: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      </a:t>
            </a:r>
            <a:r>
              <a:rPr b="0" lang="de-DE" sz="1000" spc="-1" strike="noStrike">
                <a:latin typeface="Courier New"/>
              </a:rPr>
              <a:t>number: {{ .Values.service.port }}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Ingress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504000" y="1218600"/>
            <a:ext cx="9216000" cy="130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Ingress-Controller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Helm-Chart „ingress-nginx“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Als Datei „ingress-nginx-4.2.5.tgz“ im Verzeichnis webservi/charts/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55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53" name="TextShape 4"/>
          <p:cNvSpPr txBox="1"/>
          <p:nvPr/>
        </p:nvSpPr>
        <p:spPr>
          <a:xfrm>
            <a:off x="576000" y="2780280"/>
            <a:ext cx="7272000" cy="26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name: webservi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namespace: webserv-helm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version: 0.1.1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appVersion: "0.1.1"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description: A Helm chart for installation of simple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home: https://mydomain.de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maintainers: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name: Matthias Boldt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email: Matthias.Boldt@mydomain.de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dependencies: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name: ingress-nginx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version: "&gt;=4.2.5"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repository: file://./charts/ingress-nginx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Helm – Ingress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5" name="TextShape 2"/>
          <p:cNvSpPr txBox="1"/>
          <p:nvPr/>
        </p:nvSpPr>
        <p:spPr>
          <a:xfrm>
            <a:off x="504000" y="930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Web-Server mit Ingress-Controller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5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57" name="TextShape 4"/>
          <p:cNvSpPr txBox="1"/>
          <p:nvPr/>
        </p:nvSpPr>
        <p:spPr>
          <a:xfrm>
            <a:off x="540720" y="1389240"/>
            <a:ext cx="370728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helm install webservi webservi-0.1.1.tgz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helm uninstall webservi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3996000" y="151236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559" name="" descr=""/>
          <p:cNvPicPr/>
          <p:nvPr/>
        </p:nvPicPr>
        <p:blipFill>
          <a:blip r:embed="rId2"/>
          <a:stretch/>
        </p:blipFill>
        <p:spPr>
          <a:xfrm>
            <a:off x="504000" y="2376000"/>
            <a:ext cx="4795200" cy="3240000"/>
          </a:xfrm>
          <a:prstGeom prst="rect">
            <a:avLst/>
          </a:prstGeom>
          <a:ln>
            <a:noFill/>
          </a:ln>
        </p:spPr>
      </p:pic>
      <p:pic>
        <p:nvPicPr>
          <p:cNvPr id="560" name="" descr=""/>
          <p:cNvPicPr/>
          <p:nvPr/>
        </p:nvPicPr>
        <p:blipFill>
          <a:blip r:embed="rId3"/>
          <a:stretch/>
        </p:blipFill>
        <p:spPr>
          <a:xfrm>
            <a:off x="3632400" y="2376000"/>
            <a:ext cx="6231600" cy="3240000"/>
          </a:xfrm>
          <a:prstGeom prst="rect">
            <a:avLst/>
          </a:prstGeom>
          <a:ln>
            <a:noFill/>
          </a:ln>
        </p:spPr>
      </p:pic>
      <p:pic>
        <p:nvPicPr>
          <p:cNvPr id="561" name="" descr=""/>
          <p:cNvPicPr/>
          <p:nvPr/>
        </p:nvPicPr>
        <p:blipFill>
          <a:blip r:embed="rId4"/>
          <a:stretch/>
        </p:blipFill>
        <p:spPr>
          <a:xfrm>
            <a:off x="6426000" y="1368000"/>
            <a:ext cx="3510000" cy="21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Images im Projekt aktualisieren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04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pull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pull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pull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06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Lädt für ganze Projekte oder nur die am Ende aufgelisteten Services die Images neu.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3744000" y="25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… </a:t>
            </a:r>
            <a:r>
              <a:rPr b="0" lang="de-DE" sz="4400" spc="-1" strike="noStrike">
                <a:latin typeface="Arial"/>
              </a:rPr>
              <a:t>Bildquellen 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63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RedHat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IDG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Earthly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Aquasec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dev.to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ScaleUp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56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Projekte erzeugen und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1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up [OPTIONS-2]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up -d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up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13" name="TextShape 5"/>
          <p:cNvSpPr txBox="1"/>
          <p:nvPr/>
        </p:nvSpPr>
        <p:spPr>
          <a:xfrm>
            <a:off x="432000" y="2736000"/>
            <a:ext cx="316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Erzeugt und startet ganze Projekte oder nur die am Ende aufgelisteten Services.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Optionen-2:</a:t>
            </a:r>
            <a:endParaRPr b="0" lang="de-DE" sz="1800" spc="-1" strike="noStrike">
              <a:latin typeface="Arial"/>
            </a:endParaRPr>
          </a:p>
          <a:p>
            <a:pPr marL="360000">
              <a:lnSpc>
                <a:spcPct val="100000"/>
              </a:lnSpc>
            </a:pPr>
            <a:r>
              <a:rPr b="0" lang="de-DE" sz="1800" spc="-1" strike="noStrike">
                <a:latin typeface="Arial"/>
                <a:ea typeface="Noto Sans CJK SC"/>
              </a:rPr>
              <a:t>--detach, -d … starten die Projekte im Hintergrund (detached)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72000" y="2592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Projekte stoppen und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18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down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down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20" name="TextShape 5"/>
          <p:cNvSpPr txBox="1"/>
          <p:nvPr/>
        </p:nvSpPr>
        <p:spPr>
          <a:xfrm>
            <a:off x="432000" y="2736000"/>
            <a:ext cx="3168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Stoppt und löscht ganze Projekte oder nur die am Ende aufgelisteten Services.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3978000" y="2484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Logs der Projekte anzeigen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logs [OPTIONS-2]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logs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logs -f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127" name="TextShape 5"/>
          <p:cNvSpPr txBox="1"/>
          <p:nvPr/>
        </p:nvSpPr>
        <p:spPr>
          <a:xfrm>
            <a:off x="252000" y="3060000"/>
            <a:ext cx="3384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Zeigt die Logs aus den Projekten an.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  <a:p>
            <a:r>
              <a:rPr b="0" lang="de-DE" sz="1800" spc="-1" strike="noStrike">
                <a:latin typeface="Arial"/>
              </a:rPr>
              <a:t>-f … fortlaufende Ausgabe der Log-Ausschriften</a:t>
            </a:r>
            <a:endParaRPr b="0" lang="de-DE" sz="1800" spc="-1" strike="noStrike">
              <a:latin typeface="Arial"/>
            </a:endParaRPr>
          </a:p>
          <a:p>
            <a:endParaRPr b="0" lang="de-DE" sz="18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3780000" y="25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Umgebungsvariablen zur detaillierten Steuerung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Variablenersetzung in der YAML-Steuerdatei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 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 automatisch aus Projektverzeichnis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 </a:t>
            </a:r>
            <a:r>
              <a:rPr b="0" lang="de-DE" sz="2000" spc="-1" strike="noStrike">
                <a:latin typeface="Courier New"/>
              </a:rPr>
              <a:t>--env-file</a:t>
            </a:r>
            <a:r>
              <a:rPr b="0" lang="de-DE" sz="2800" spc="-1" strike="noStrike">
                <a:latin typeface="Arial"/>
              </a:rPr>
              <a:t> zur Nutzung alternativer Dateien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 </a:t>
            </a:r>
            <a:r>
              <a:rPr b="0" lang="de-DE" sz="2000" spc="-1" strike="noStrike">
                <a:latin typeface="Courier New"/>
              </a:rPr>
              <a:t>-e</a:t>
            </a:r>
            <a:r>
              <a:rPr b="0" lang="de-DE" sz="2800" spc="-1" strike="noStrike">
                <a:latin typeface="Arial"/>
              </a:rPr>
              <a:t> zum Setzen einzelner Variablen, z.B. </a:t>
            </a:r>
            <a:r>
              <a:rPr b="0" lang="de-DE" sz="2000" spc="-1" strike="noStrike">
                <a:latin typeface="Courier New"/>
              </a:rPr>
              <a:t>-e DEBUG=1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3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32" name="TextShape 4"/>
          <p:cNvSpPr txBox="1"/>
          <p:nvPr/>
        </p:nvSpPr>
        <p:spPr>
          <a:xfrm>
            <a:off x="972720" y="2743560"/>
            <a:ext cx="8279280" cy="132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${PORTAINER_HOST_PORT_1}:8000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${PORTAINER_HOST_PORT_2}:9443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${DOCKER_SOCK}:/var/run/docker.sock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portainer-data:/data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33" name="TextShape 5"/>
          <p:cNvSpPr txBox="1"/>
          <p:nvPr/>
        </p:nvSpPr>
        <p:spPr>
          <a:xfrm>
            <a:off x="1296720" y="1987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PORTAINER_HOST_PORT_1 = 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PORTAINER_HOST_PORT_2 = 9443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DOCKER_SOCK = '/var/run/docker.sock'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Environment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4000" y="1218600"/>
            <a:ext cx="9216000" cy="23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mit Umgebungsvariablen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.env</a:t>
            </a:r>
            <a:r>
              <a:rPr b="0" lang="de-DE" sz="2800" spc="-1" strike="noStrike">
                <a:latin typeface="Arial"/>
              </a:rPr>
              <a:t> Datei … </a:t>
            </a:r>
            <a:r>
              <a:rPr b="0" lang="de-DE" sz="2000" spc="-1" strike="noStrike">
                <a:latin typeface="Courier New"/>
              </a:rPr>
              <a:t>.env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YAML-Steuerdatei … </a:t>
            </a:r>
            <a:r>
              <a:rPr b="0" lang="de-DE" sz="2000" spc="-1" strike="noStrike">
                <a:latin typeface="Courier New"/>
              </a:rPr>
              <a:t>docker-compose-wordpress-mit-env.yml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 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3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37" name="TextShape 4"/>
          <p:cNvSpPr txBox="1"/>
          <p:nvPr/>
        </p:nvSpPr>
        <p:spPr>
          <a:xfrm>
            <a:off x="1116720" y="2995560"/>
            <a:ext cx="8279280" cy="1379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wordpress: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wordpress:latest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${WORDPRESS_PORT}:80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restart: always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environment: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WORDPRESS_DB_PASSWORD=wordpress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WORDPRESS_DB_NAME=${WORDPRESS_DB}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sp>
        <p:nvSpPr>
          <p:cNvPr id="138" name="TextShape 5"/>
          <p:cNvSpPr txBox="1"/>
          <p:nvPr/>
        </p:nvSpPr>
        <p:spPr>
          <a:xfrm>
            <a:off x="1296720" y="2167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WORDPRESS_PORT = 8001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WORDPRESS_DB = wordpress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139" name="TextShape 6"/>
          <p:cNvSpPr txBox="1"/>
          <p:nvPr/>
        </p:nvSpPr>
        <p:spPr>
          <a:xfrm>
            <a:off x="504720" y="4759920"/>
            <a:ext cx="7127280" cy="85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latin typeface="Courier New"/>
              </a:rPr>
              <a:t>$ docker compose -f docker-compose-wordpress-mit-env.yml up -d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218600"/>
            <a:ext cx="8352000" cy="230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 Ain't Markup Language™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Textdatei für Datenstrukturen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https://yaml.org/spec/1.2.2/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compose.yml</a:t>
            </a:r>
            <a:r>
              <a:rPr b="0" lang="de-DE" sz="2800" spc="-1" strike="noStrike">
                <a:latin typeface="Arial"/>
              </a:rPr>
              <a:t> oder </a:t>
            </a:r>
            <a:r>
              <a:rPr b="0" lang="de-DE" sz="2000" spc="-1" strike="noStrike">
                <a:latin typeface="Courier New"/>
              </a:rPr>
              <a:t>docker-compose.yml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864720" y="3588840"/>
            <a:ext cx="6407280" cy="169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ports: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${MONGODB_HOST_PORT}:27017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volumes: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mongo_data:/db/data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networks: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default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4000" y="1218600"/>
            <a:ext cx="8352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Wird auch genutzt bei … Kubernetes, Swagger/OpenAPI, ...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 Syntax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Strukturelemente werden durch Einrückung definiert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Elemente: 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Strukturen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Skalare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Listen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Arrays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160"/>
            <a:ext cx="9360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Teil 4 – Docker Compose &amp; K8s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" name="TextShape 2"/>
          <p:cNvSpPr txBox="1"/>
          <p:nvPr/>
        </p:nvSpPr>
        <p:spPr>
          <a:xfrm>
            <a:off x="504000" y="1218600"/>
            <a:ext cx="907164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Compose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CLI Kommandos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Konfigurations-Files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Grundlagen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Konfiguration von Anwendungen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YAML-Strukturen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Nach Einrückung folgen die Elemente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Elemente können Skalare, Strukturen, Listen, Arrays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Die Elemente von Strukturen bilden eine (assoziative) Liste, wobei jedes mit </a:t>
            </a:r>
            <a:r>
              <a:rPr b="0" lang="de-DE" sz="2200" spc="-1" strike="noStrike">
                <a:latin typeface="Courier New"/>
              </a:rPr>
              <a:t>&lt;name&gt;: &lt;value&gt;</a:t>
            </a:r>
            <a:r>
              <a:rPr b="0" lang="de-DE" sz="2800" spc="-1" strike="noStrike">
                <a:latin typeface="Arial"/>
              </a:rPr>
              <a:t> angegeben wird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1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YAML-Skalare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Einzelwerte (Zeichkette, Zahl)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entspricht dem Einzelwert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services: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</a:t>
            </a:r>
            <a:r>
              <a:rPr b="0" lang="de-DE" sz="1100" spc="-1" strike="noStrike">
                <a:latin typeface="Courier New"/>
              </a:rPr>
              <a:t>mongodb: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count: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YAML-Arrays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Ungeordnete Menge von Elementen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Werden mit einem „-“ als Präfix definiert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können wieder Strukturen, Skalare, …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59" name="TextShape 4"/>
          <p:cNvSpPr txBox="1"/>
          <p:nvPr/>
        </p:nvSpPr>
        <p:spPr>
          <a:xfrm>
            <a:off x="864000" y="3671640"/>
            <a:ext cx="6407280" cy="198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- admin: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  </a:t>
            </a:r>
            <a:r>
              <a:rPr b="0" lang="de-DE" sz="1100" spc="-1" strike="noStrike">
                <a:latin typeface="Courier New"/>
              </a:rPr>
              <a:t>name: admin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	</a:t>
            </a:r>
            <a:r>
              <a:rPr b="0" lang="de-DE" sz="1100" spc="-1" strike="noStrike">
                <a:latin typeface="Courier New"/>
              </a:rPr>
              <a:t>     </a:t>
            </a:r>
            <a:r>
              <a:rPr b="0" lang="de-DE" sz="1100" spc="-1" strike="noStrike">
                <a:latin typeface="Courier New"/>
              </a:rPr>
              <a:t>password: asdf0815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218600"/>
            <a:ext cx="8784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YAML-Listen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Menge von Elementen mit </a:t>
            </a:r>
            <a:r>
              <a:rPr b="0" lang="de-DE" sz="2200" spc="-1" strike="noStrike">
                <a:latin typeface="Courier New"/>
              </a:rPr>
              <a:t>&lt;name&gt;: &lt;value&gt;</a:t>
            </a:r>
            <a:endParaRPr b="0" lang="de-DE" sz="2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200" spc="-1" strike="noStrike">
                <a:latin typeface="Courier New"/>
              </a:rPr>
              <a:t>&lt;value&gt;</a:t>
            </a:r>
            <a:r>
              <a:rPr b="0" lang="de-DE" sz="2800" spc="-1" strike="noStrike">
                <a:latin typeface="Arial"/>
              </a:rPr>
              <a:t> können wieder Strukturen, Skalare, …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864720" y="3589200"/>
            <a:ext cx="6407280" cy="1692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image: mongo:4.2-bionic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restart: unless-stopped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Ports: 3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Volumes: 5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</a:t>
            </a:r>
            <a:r>
              <a:rPr b="0" lang="de-DE" sz="1100" spc="-1" strike="noStrike">
                <a:latin typeface="Courier New"/>
              </a:rPr>
              <a:t>networks: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default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mongo-net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        </a:t>
            </a:r>
            <a:r>
              <a:rPr b="0" lang="de-DE" sz="1100" spc="-1" strike="noStrike">
                <a:latin typeface="Courier New"/>
              </a:rPr>
              <a:t>- logging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Vorstellung wesentlicher Statements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Vollständige Dokumentation und Spezifikation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  <a:hlinkClick r:id="rId1"/>
              </a:rPr>
              <a:t>https://docs.docker.com/compose/compose-file/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  <a:hlinkClick r:id="rId2"/>
              </a:rPr>
              <a:t>https://github.com/compose-spec/compose-spec/blob/master/spec.md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Wichtige Bereiche im YAML-File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 … muss verpflichtend enthalten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networks, volumes, configs, secrets … sind optional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Muss im YAML-File enthalten sein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 Service definiert Container mittels eine Images und einer Menge von Parametern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Alle Container eines Services werden gleichartig erzeugt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Kann optional eine „build“-Sektion enthalten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wichtigste Parameter je Service: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image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restart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ports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volumes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networks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environment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command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deploy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depends_on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7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image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des Docker Image als Grundlage für den Bau der Container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[&lt;registry&gt;/][&lt;project&gt;/]&lt;image&gt;[:&lt;tag&gt;]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76" name="TextShape 4"/>
          <p:cNvSpPr txBox="1"/>
          <p:nvPr/>
        </p:nvSpPr>
        <p:spPr>
          <a:xfrm>
            <a:off x="972720" y="3355920"/>
            <a:ext cx="8279280" cy="1666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sm-flowcontroller: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${SYS_REGISTRY}/sm-flowcontroller:${SYS_VERSION}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mongodb: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mongo:4.2-bionic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caddy: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abiosoft/caddy:latest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restart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Definiert das Neustart-Verhalten bei Termination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Optionen: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no … niemals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always … immer, bis zum Löschen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unless-stopped … immer, bis zum Stop oder Löschen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on-failure … bei einem Abbruch auf Grundlage eines Fehlers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7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0" name="TextShape 4"/>
          <p:cNvSpPr txBox="1"/>
          <p:nvPr/>
        </p:nvSpPr>
        <p:spPr>
          <a:xfrm>
            <a:off x="972720" y="4255920"/>
            <a:ext cx="8279280" cy="95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caddy: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"abiosoft/caddy:latest"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ports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Freigabe von Ports des Containers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[HOST:]CONTAINER[/PROTOCOL]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HOST … Port des Hosts … [IP:](port | range)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CONTAINER … Port des Containers … port | range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PROTOCOL … „tcp“ oder „udp“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972720" y="4255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${PORTAINER_HOST_PORT_1}:8000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${PORTAINER_HOST_PORT_2}:9443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Installation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Docker Desktop (automatisch)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Docker Engine als Plugin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In CMD-Docker-auf-Linux-Server.txt enthalten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Vorbereitetes VirtualBox Image 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8892000" y="3096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50" name="TextShape 4"/>
          <p:cNvSpPr txBox="1"/>
          <p:nvPr/>
        </p:nvSpPr>
        <p:spPr>
          <a:xfrm>
            <a:off x="216720" y="3354840"/>
            <a:ext cx="827928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sudo apt-get update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sudo apt-get install docker-compose-plugin</a:t>
            </a:r>
            <a:endParaRPr b="0" lang="de-DE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504000" y="1218600"/>
            <a:ext cx="9216000" cy="295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volumes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Einbindung von Volumes in den Containern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Format: VOLUME:CONTAINER_PATH[:ACCESS_MODE]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VOLUME … Pfad auf dem Host oder Name des Volumes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CONTAINER_PATH … Mount-Pfad im Container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ACCESS_MODE … „rw“ oder „ro“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18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972720" y="4111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portainer: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portainer/portainer-ce:latest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${DOCKER_SOCK}:/var/run/docker.sock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portainer-data:/data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networks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Netzwerke, zu denen die Container verbunden sind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Auflistung der Netzwerke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9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2" name="TextShape 4"/>
          <p:cNvSpPr txBox="1"/>
          <p:nvPr/>
        </p:nvSpPr>
        <p:spPr>
          <a:xfrm>
            <a:off x="972720" y="331992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redis: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redis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networks: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default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	</a:t>
            </a:r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wpnet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4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environment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Umgebungsvariablen, die im Container gesetzt werden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Auflistung der Umgebungsvariablen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9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196" name="TextShape 4"/>
          <p:cNvSpPr txBox="1"/>
          <p:nvPr/>
        </p:nvSpPr>
        <p:spPr>
          <a:xfrm>
            <a:off x="972720" y="3175920"/>
            <a:ext cx="8279280" cy="195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minio: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minio/minio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./minio:/data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environment: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MINIO_ACCESS_KEY=supadmin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MINIO_SECRET_KEY=password01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MINIO_ROOT_USER=supadmin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MINIO_ROOT_PASSWORD=password01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98" name="TextShape 2"/>
          <p:cNvSpPr txBox="1"/>
          <p:nvPr/>
        </p:nvSpPr>
        <p:spPr>
          <a:xfrm>
            <a:off x="504000" y="1218600"/>
            <a:ext cx="9216000" cy="173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command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Überschreibt den CMD-Parameter des Containers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00" name="TextShape 4"/>
          <p:cNvSpPr txBox="1"/>
          <p:nvPr/>
        </p:nvSpPr>
        <p:spPr>
          <a:xfrm>
            <a:off x="972720" y="3175920"/>
            <a:ext cx="8279280" cy="1523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minio: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minio/minio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./minio:/data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command: server /data --console-address ":9001"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504000" y="1218600"/>
            <a:ext cx="9216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Laufzeitanforderungen eines Containers def.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Sub-Parameter: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mode 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global … ein Container pro Docker-Node</a:t>
            </a:r>
            <a:endParaRPr b="0" lang="de-DE" sz="20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replicated … eine festzulegende Anzahl an Containern (default)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replicas … Anzahl der Container im replicated-Mode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resources …  Ressources je Container 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04000" y="1218600"/>
            <a:ext cx="9216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resources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limits … obere Grenzen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reservations … Mindestgrößen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Werte der Resource-Definitionen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cpus … Anzahl der CPU‘s [0.0 … n] (z.B. 0.5)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memory … Speicher in Bytes (z.B. 512k, 20M, 2G)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04000" y="1218600"/>
            <a:ext cx="9216000" cy="151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deploy</a:t>
            </a:r>
            <a:r>
              <a:rPr b="0" lang="de-DE" sz="3200" spc="-1" strike="noStrike">
                <a:latin typeface="Arial"/>
              </a:rPr>
              <a:t>:   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0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972720" y="1872000"/>
            <a:ext cx="8279280" cy="3099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sm-profilecontroller: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${SYS_REGISTRY}/sm-profilecontroller:${SYS_VERSION}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${TMP_DIRECTORY}:/tmp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${CONF_DIRECTORY}:/config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${PROFILECONTROLLER_HOST_PORT}:4242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Deploy: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mode: replicated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replicas: 5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resources: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limits: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"0.2"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512m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reservations: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"0.1"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50m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services</a:t>
            </a:r>
            <a:r>
              <a:rPr b="0" lang="de-DE" sz="3200" spc="-1" strike="noStrike">
                <a:latin typeface="Arial"/>
              </a:rPr>
              <a:t> – Parameter </a:t>
            </a:r>
            <a:r>
              <a:rPr b="0" lang="de-DE" sz="2000" spc="-1" strike="noStrike">
                <a:latin typeface="Courier New"/>
              </a:rPr>
              <a:t>depends_on</a:t>
            </a:r>
            <a:r>
              <a:rPr b="0" lang="de-DE" sz="3200" spc="-1" strike="noStrike">
                <a:latin typeface="Arial"/>
              </a:rPr>
              <a:t>: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Liste von anderen Services, auf die bei Start und Shutdown gewartet wird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14" name="TextShape 4"/>
          <p:cNvSpPr txBox="1"/>
          <p:nvPr/>
        </p:nvSpPr>
        <p:spPr>
          <a:xfrm>
            <a:off x="972720" y="2707920"/>
            <a:ext cx="827928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ai-preprocessing: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image: ${SYS_REGISTRY}/ai-preprocessing:${SYS_VERSION}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restart: unless-stopped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deploy: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replicas: 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resources: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limits: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"0.5"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4g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</a:t>
            </a:r>
            <a:r>
              <a:rPr b="0" lang="de-DE" sz="1000" spc="-1" strike="noStrike">
                <a:latin typeface="Courier New"/>
              </a:rPr>
              <a:t>reservations: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cpus: "0.1"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    </a:t>
            </a:r>
            <a:r>
              <a:rPr b="0" lang="de-DE" sz="1000" spc="-1" strike="noStrike">
                <a:latin typeface="Courier New"/>
              </a:rPr>
              <a:t>memory: 500m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depends_on: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"redis"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"queue-redis"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"mongodb"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4000" y="1218600"/>
            <a:ext cx="9216000" cy="317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networks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von Networks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Wichtigste Parameter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driver … die vorhandenen Docker-Driver (host, bridge, ...)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attachable … bei „true“ können standalone-Container (neben den Services der Compose-Projekte) hinzugefügt werden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18" name="TextShape 4"/>
          <p:cNvSpPr txBox="1"/>
          <p:nvPr/>
        </p:nvSpPr>
        <p:spPr>
          <a:xfrm>
            <a:off x="972720" y="4400280"/>
            <a:ext cx="8279280" cy="1093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networks: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wpnet: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driver: bridge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attachable: true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04000" y="1218600"/>
            <a:ext cx="9216000" cy="24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Bereich </a:t>
            </a:r>
            <a:r>
              <a:rPr b="0" lang="de-DE" sz="2000" spc="-1" strike="noStrike">
                <a:latin typeface="Courier New"/>
              </a:rPr>
              <a:t>volumes</a:t>
            </a:r>
            <a:endParaRPr b="0" lang="de-DE" sz="2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Definition von Volumes, die in den Services von Containern genutzt werden können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Wichtigster Parameter: external … bei „true“ wird das Volume nicht von Compose verwaltet, sondern als existent vorausgesetzt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2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2" name="TextShape 4"/>
          <p:cNvSpPr txBox="1"/>
          <p:nvPr/>
        </p:nvSpPr>
        <p:spPr>
          <a:xfrm>
            <a:off x="972720" y="3672000"/>
            <a:ext cx="8279280" cy="182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mariadb:10.2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db_data:/var/lib/mysql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db_data: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external: true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218600"/>
            <a:ext cx="8352000" cy="368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Allgemeiner Aufruf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Auch </a:t>
            </a:r>
            <a:r>
              <a:rPr b="0" lang="de-DE" sz="2200" spc="-1" strike="noStrike">
                <a:latin typeface="Courier New"/>
              </a:rPr>
              <a:t>docker-compose</a:t>
            </a:r>
            <a:r>
              <a:rPr b="0" lang="de-DE" sz="2800" spc="-1" strike="noStrike">
                <a:latin typeface="Arial"/>
              </a:rPr>
              <a:t> bei Nutzung des Binaries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Wesentliche Options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-f, --file &lt;file-name&gt;</a:t>
            </a:r>
            <a:endParaRPr b="0" lang="de-DE" sz="24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Die Konfigurationsdatei 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Kann mehrfach vorkommen … Inhalte werden kombiniert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Ohne -f wird immer </a:t>
            </a:r>
            <a:r>
              <a:rPr b="0" lang="de-DE" sz="1600" spc="-1" strike="noStrike">
                <a:latin typeface="Courier New"/>
              </a:rPr>
              <a:t>docker-compose.yml</a:t>
            </a:r>
            <a:r>
              <a:rPr b="0" lang="de-DE" sz="2000" spc="-1" strike="noStrike">
                <a:latin typeface="Arial"/>
              </a:rPr>
              <a:t> genutzt 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--profile &lt;profile&gt;</a:t>
            </a:r>
            <a:endParaRPr b="0" lang="de-DE" sz="24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Auswahl der Services des angegebenen Profils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Kann mehrfach vorkommen</a:t>
            </a:r>
            <a:endParaRPr b="0" lang="de-DE" sz="20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--help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5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54" name="TextShape 4"/>
          <p:cNvSpPr txBox="1"/>
          <p:nvPr/>
        </p:nvSpPr>
        <p:spPr>
          <a:xfrm>
            <a:off x="216720" y="159084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COMMAND [ARGS]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55" name="TextShape 5"/>
          <p:cNvSpPr txBox="1"/>
          <p:nvPr/>
        </p:nvSpPr>
        <p:spPr>
          <a:xfrm>
            <a:off x="216720" y="493920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--help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Profile in Compose-Projekten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Parameter </a:t>
            </a:r>
            <a:r>
              <a:rPr b="0" lang="de-DE" sz="2000" spc="-1" strike="noStrike">
                <a:latin typeface="Courier New"/>
              </a:rPr>
              <a:t>profiles</a:t>
            </a:r>
            <a:r>
              <a:rPr b="0" lang="de-DE" sz="3200" spc="-1" strike="noStrike">
                <a:latin typeface="Arial"/>
              </a:rPr>
              <a:t> als Liste im Service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Start einer Auswahl von Services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26" name="TextShape 4"/>
          <p:cNvSpPr txBox="1"/>
          <p:nvPr/>
        </p:nvSpPr>
        <p:spPr>
          <a:xfrm>
            <a:off x="972720" y="3852360"/>
            <a:ext cx="8279280" cy="158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services: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db: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image: mariadb:10.2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volumes: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db_data:/var/lib/mysql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profiles: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database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Yaml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504000" y="1218600"/>
            <a:ext cx="9000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Auswahl des Profiles über den --</a:t>
            </a:r>
            <a:r>
              <a:rPr b="0" lang="de-DE" sz="2200" spc="-1" strike="noStrike">
                <a:latin typeface="Courier New"/>
              </a:rPr>
              <a:t>profile</a:t>
            </a:r>
            <a:r>
              <a:rPr b="0" lang="de-DE" sz="3200" spc="-1" strike="noStrike">
                <a:latin typeface="Arial"/>
              </a:rPr>
              <a:t> Parameter des </a:t>
            </a:r>
            <a:r>
              <a:rPr b="0" lang="de-DE" sz="2200" spc="-1" strike="noStrike">
                <a:latin typeface="Courier New"/>
              </a:rPr>
              <a:t>docker compose</a:t>
            </a:r>
            <a:r>
              <a:rPr b="0" lang="de-DE" sz="3200" spc="-1" strike="noStrike">
                <a:latin typeface="Arial"/>
              </a:rPr>
              <a:t> Kommandos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in </a:t>
            </a:r>
            <a:r>
              <a:rPr b="0" lang="de-DE" sz="2200" spc="-1" strike="noStrike">
                <a:latin typeface="Courier New"/>
              </a:rPr>
              <a:t>docker-compose-wordpress-mit-profile.yml</a:t>
            </a: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200" spc="-1" strike="noStrike">
              <a:latin typeface="Arial"/>
            </a:endParaRPr>
          </a:p>
        </p:txBody>
      </p:sp>
      <p:sp>
        <p:nvSpPr>
          <p:cNvPr id="22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230" name="TextShape 4"/>
          <p:cNvSpPr txBox="1"/>
          <p:nvPr/>
        </p:nvSpPr>
        <p:spPr>
          <a:xfrm>
            <a:off x="540720" y="2952360"/>
            <a:ext cx="8279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docker compose -f docker-compose-wordpress-mit-profile.yml --profile database up -d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8892000" y="266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3672000" y="3456000"/>
            <a:ext cx="47700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= k8s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504000" y="1218600"/>
            <a:ext cx="943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https://kubernetes.io/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System zur Orchestrierung von Linux-Containern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Betrieb und Skalierung über verschiedene Nodes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Windows-Container auf spez. Windows-Nodes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Schnelles Skalieren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Infrastructure-as-a-Service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Automatisierung durch Scripts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Selbstheilungskräfte“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=&gt; „erweitertes Docker System“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Architektur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04000" y="1218600"/>
            <a:ext cx="4032000" cy="1690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Master-Node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Worker-Node(s)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Nutzt u.a. containerd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 go/golang implementiert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3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4836600" y="936000"/>
            <a:ext cx="5099400" cy="43920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-6480" y="2909520"/>
            <a:ext cx="5442480" cy="284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Master-Node (Linux)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Kube-API-Server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Zentrales REST-API für Steuerung/Konfiguration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Nutzung z.B. über kubctl, Kubernetes-Dashboard … oder eigene Programme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Etcd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Datenbank-Backend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Verteilter Key-Value-Storage für Konfigurationen, Zuständen, etc.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Kube-Scheduler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Zuweisung von Cluster-Ressourcen zu Pods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Kube-Controller-Manager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Allgemeine Ablaufsteuerung des K8s-Clusters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Überwachung des Cluster-Zustandes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Worker-Nodes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Kubelet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Daemon der Pods startet und überwacht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Kube-Proxy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Netzwerkverbindung steuern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 Runtime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Meist containerd (von Docker) … auch cri-o, rktlet,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Objekte/Terminologie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504000" y="1218600"/>
            <a:ext cx="9072000" cy="4120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Basisobjekte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Pods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Volumes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Namespaces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Zusätzliche Objekte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RepicaSets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Deployments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StatefulSets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DaemonSets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Jobs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3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Beherbergen die aufenden Container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Können prinzipiell mehrere Container enthalten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Alle Container eines Pods teilen gleiche Ressourcen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Pods sind die Grundlage der Replikation/Skalierung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Alle Pods eines ReplicaSets haben gleichen DNS-Namen und eigene IP-Nummern =&gt; K8s kann intern automatisch loadbalancing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Replicas von Pods werden z.B. durch Deployments organisiert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Pods sind von der äußeren Welt isoliert =&gt; loadbalancer / ingress-Controller regelt den Zugriff von außen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504000" y="1218600"/>
            <a:ext cx="8928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Lebenszyklus &amp; Status eines Pods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Pending</a:t>
            </a:r>
            <a:r>
              <a:rPr b="0" lang="de-DE" sz="1800" spc="-1" strike="noStrike">
                <a:latin typeface="Arial"/>
              </a:rPr>
              <a:t> … Pod-Definition ist aktzeptiert und K8s bereitet den Start vor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Waiting</a:t>
            </a:r>
            <a:r>
              <a:rPr b="0" lang="de-DE" sz="1800" spc="-1" strike="noStrike">
                <a:latin typeface="Arial"/>
              </a:rPr>
              <a:t> … z.B. Image wird aus Registry geladen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Running</a:t>
            </a:r>
            <a:r>
              <a:rPr b="0" lang="de-DE" sz="1800" spc="-1" strike="noStrike">
                <a:latin typeface="Arial"/>
              </a:rPr>
              <a:t> … alle Container im Pod laufen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Succeeded</a:t>
            </a:r>
            <a:r>
              <a:rPr b="0" lang="de-DE" sz="1800" spc="-1" strike="noStrike">
                <a:latin typeface="Arial"/>
              </a:rPr>
              <a:t> … Container im Pod wurden beendet und es gibt keinen Neustart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Failed</a:t>
            </a:r>
            <a:r>
              <a:rPr b="0" lang="de-DE" sz="1800" spc="-1" strike="noStrike">
                <a:latin typeface="Arial"/>
              </a:rPr>
              <a:t> … alle Container wurden unterbrochen, es gab Fehler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Terminated</a:t>
            </a:r>
            <a:r>
              <a:rPr b="0" lang="de-DE" sz="1800" spc="-1" strike="noStrike">
                <a:latin typeface="Arial"/>
              </a:rPr>
              <a:t> … Failed oder Succeeded</a:t>
            </a:r>
            <a:endParaRPr b="0" lang="de-DE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i="1" lang="de-DE" sz="1800" spc="-1" strike="noStrike">
                <a:latin typeface="Arial"/>
              </a:rPr>
              <a:t>Unknown</a:t>
            </a:r>
            <a:r>
              <a:rPr b="0" lang="de-DE" sz="1800" spc="-1" strike="noStrike">
                <a:latin typeface="Arial"/>
              </a:rPr>
              <a:t> … interner Kommunikationsfehler mit Pod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Pods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57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K8s besitzt „Selbstheilungskräfte“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RestartPolicy: Always, OnFailure, Never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Probes für den Health-Check … REST-Calls werden regelmäßig von </a:t>
            </a:r>
            <a:r>
              <a:rPr b="1" i="1" lang="de-DE" sz="2800" spc="-1" strike="noStrike">
                <a:latin typeface="Arial"/>
              </a:rPr>
              <a:t>kubelet</a:t>
            </a:r>
            <a:r>
              <a:rPr b="0" lang="de-DE" sz="2800" spc="-1" strike="noStrike">
                <a:latin typeface="Arial"/>
              </a:rPr>
              <a:t> ausgeführt … sollten im Container implementiert sein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LivenessProbe … Container läuft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ReadinessProbe … Container kann Request beantworten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StartupProbe … App im Container läuft/alle Ressourcen geladen</a:t>
            </a: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Automatischer Austausch von „kranken“ Pods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Steuerung der Konfiguration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YAML-Dateien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Umgebungsvariablen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Parameter der Kommandos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=&gt; Beschreibung von Services mit allen ihren Ressourcen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 Beispiel: Wordpress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Wordpress-WEB-Server und MariaDB-Server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Vorbereitete Datei </a:t>
            </a:r>
            <a:r>
              <a:rPr b="0" lang="de-DE" sz="1800" spc="-1" strike="noStrike">
                <a:latin typeface="Courier New"/>
              </a:rPr>
              <a:t>docker-compose-wordpress.yml</a:t>
            </a:r>
            <a:endParaRPr b="0" lang="de-DE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1800" spc="-1" strike="noStrike">
              <a:latin typeface="Arial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8892000" y="4500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Services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Anwendung aus mehreren Pods wird als Service im Netzwerk angeboten / freigegeben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 einem Service gehörige Pods werden über Selektoren gewählt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Definieren einen Microservice / ein REST-Interface für andere Teile der App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Volumes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Container &amp; Pods sind stateless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Persistente Daten werden in Volumes gespeichert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Verzeichnis, das in den Container gebunden (mounted) wird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Viele verschiedene Typen (abhängig von K8s-Installation)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awsElasticBlockStore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hostPath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local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nfs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de-DE" sz="2800" spc="-1" strike="noStrike">
                <a:latin typeface="Arial"/>
              </a:rPr>
              <a:t>persistentVolumeClaim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…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Volumes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persistentVolumes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Nutzung von Volumes möglich, unabhängig von der konkreten Implementation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 der K8s-Installation ist festgelegt, welche Storage-Typen verfügbar sind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Lebenszyklus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Provisioning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Binding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Using</a:t>
            </a:r>
            <a:endParaRPr b="0" lang="de-DE" sz="24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26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Namespaces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Isolierung und Gruppierung von Objekten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Namespace ist Teil des DNS-Namen eines Services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Courier New"/>
              </a:rPr>
              <a:t>&lt;service-name&gt;.&lt;namespace-name&gt;.svc.cluster.local</a:t>
            </a:r>
            <a:endParaRPr b="0" lang="de-DE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Einige Objekte sind clusterweit verfügbar und nicht „namespaced“ … Nodes, PersistentVolumes, ...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ReplicaSets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Garantiert die Verfügbarkeit einer festen Anzahl von Pod eines Typs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Deployments tun das auch … ReplicaSets müssen nicht explizit angelegt werden</a:t>
            </a:r>
            <a:endParaRPr b="0" lang="de-DE" sz="32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Deployments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Verwaltet </a:t>
            </a:r>
            <a:r>
              <a:rPr b="0" i="1" lang="de-DE" sz="3200" spc="-1" strike="noStrike">
                <a:latin typeface="Arial"/>
                <a:ea typeface="Noto Sans CJK SC"/>
              </a:rPr>
              <a:t>Pods</a:t>
            </a:r>
            <a:r>
              <a:rPr b="0" lang="de-DE" sz="3200" spc="-1" strike="noStrike">
                <a:latin typeface="Arial"/>
                <a:ea typeface="Noto Sans CJK SC"/>
              </a:rPr>
              <a:t> und </a:t>
            </a:r>
            <a:r>
              <a:rPr b="0" i="1" lang="de-DE" sz="3200" spc="-1" strike="noStrike">
                <a:latin typeface="Arial"/>
                <a:ea typeface="Noto Sans CJK SC"/>
              </a:rPr>
              <a:t>ReplicaSets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Pods und ReplicaSets sollten nicht separat angelegt/verwaltet werden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Jobs/CronJobs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504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Job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Erzeugt spezifizierte Pods so lange, bis ein erfolgreicher Abschluss erreicht ist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Einer oder mehrere Pods und eine festgelegte Anzahl von erfolgreichen Abschlüssen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CronJob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Erzeugt Jobs zu festgelegten Zeitpunkten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Funktioniert wie </a:t>
            </a:r>
            <a:r>
              <a:rPr b="0" i="1" lang="de-DE" sz="2800" spc="-1" strike="noStrike">
                <a:latin typeface="Arial"/>
              </a:rPr>
              <a:t>crontab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Netzwerke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32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Pods 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IP‘s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mit jedem anderen Pod auf jedem Node im Cluster kommunizieren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DNS-Namen im Cluster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Services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Pods von außen erreichbar machen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Können auch nur von innerhalb des Clusters erreichbar gemacht werden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Bekommen eindeutige DNS-Namen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3387960" y="3240000"/>
            <a:ext cx="6332040" cy="2016000"/>
          </a:xfrm>
          <a:prstGeom prst="rect">
            <a:avLst/>
          </a:prstGeom>
          <a:ln>
            <a:noFill/>
          </a:ln>
        </p:spPr>
      </p:pic>
      <p:sp>
        <p:nvSpPr>
          <p:cNvPr id="28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Netzwerke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5" name="TextShape 2"/>
          <p:cNvSpPr txBox="1"/>
          <p:nvPr/>
        </p:nvSpPr>
        <p:spPr>
          <a:xfrm>
            <a:off x="432000" y="1218600"/>
            <a:ext cx="907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ea typeface="Noto Sans CJK SC"/>
              </a:rPr>
              <a:t>Ingress-Controller (optional)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Verbindet Außenwelt mit Services im 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WEB-Server für REST-API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200" spc="-1" strike="noStrike">
                <a:latin typeface="Arial"/>
                <a:ea typeface="Noto Sans CJK SC"/>
              </a:rPr>
              <a:t>nginx, caddy, ...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28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Installation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Entwicklung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Docker-Desktop … von Docker       (bereits ausgeführt :-)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Rancher-Desktop … von Suse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minikube … </a:t>
            </a:r>
            <a:r>
              <a:rPr b="0" lang="de-DE" sz="2800" spc="-1" strike="noStrike">
                <a:latin typeface="Arial"/>
                <a:hlinkClick r:id="rId1"/>
              </a:rPr>
              <a:t>https://minikube.sigs.k8s.io/docs/</a:t>
            </a:r>
            <a:r>
              <a:rPr b="0" lang="de-DE" sz="2800" spc="-1" strike="noStrike">
                <a:latin typeface="Arial"/>
              </a:rPr>
              <a:t> … ein Node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kind … </a:t>
            </a:r>
            <a:r>
              <a:rPr b="0" lang="de-DE" sz="2800" spc="-1" strike="noStrike">
                <a:latin typeface="Arial"/>
                <a:hlinkClick r:id="rId2"/>
              </a:rPr>
              <a:t>https://kind.sigs.k8s.io/</a:t>
            </a:r>
            <a:r>
              <a:rPr b="0" lang="de-DE" sz="2800" spc="-1" strike="noStrike">
                <a:latin typeface="Arial"/>
              </a:rPr>
              <a:t> … mehrere Nodes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MicroK8s … von Ubuntu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Produktion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Kubernetes, kubeadm / kops / kubespray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Rancher, RKE, K3s … von Suse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OpenShift … von RedHat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Managed-K8s von Cloud-Service-Providern … AWS, GCP, Azure, DigitalOcean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218600"/>
            <a:ext cx="8352000" cy="3684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 erzeugen und starten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Aufruf mit </a:t>
            </a:r>
            <a:r>
              <a:rPr b="0" lang="de-DE" sz="3200" spc="-1" strike="noStrike">
                <a:latin typeface="Arial"/>
                <a:hlinkClick r:id="rId1"/>
              </a:rPr>
              <a:t>http://localhost:8001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Inspektion der Docker Objekte in Portainer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Wordpress stoppen und entfernen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Inspektion in Portainer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6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64" name="TextShape 4"/>
          <p:cNvSpPr txBox="1"/>
          <p:nvPr/>
        </p:nvSpPr>
        <p:spPr>
          <a:xfrm>
            <a:off x="216720" y="173484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-f docker-compose-wordpress.yml up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8892000" y="140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8892000" y="2016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8892000" y="2592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68" name="TextShape 5"/>
          <p:cNvSpPr txBox="1"/>
          <p:nvPr/>
        </p:nvSpPr>
        <p:spPr>
          <a:xfrm>
            <a:off x="216720" y="3895200"/>
            <a:ext cx="8279280" cy="31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-f docker-compose-wordpress.yml down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5"/>
          <a:stretch/>
        </p:blipFill>
        <p:spPr>
          <a:xfrm>
            <a:off x="8892000" y="3492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6"/>
          <a:stretch/>
        </p:blipFill>
        <p:spPr>
          <a:xfrm>
            <a:off x="8892000" y="4104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managed vs. own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1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Managed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Einfacher Einstieg, da K8s bereits installiert und konfiguriert ist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Keine feste Bindung von „bare metal“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lock-in Effekte durch Speziallösungen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oft komplizierte Management-UI‘s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Eigene Installation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Mit Systemen wie Rancher ist der „overhead“ gering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+ Kein lock-in-Effekt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 „bare metal“ Ressourcen sind fest gebunden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managed vs. own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4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Nutzung beider Welten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Plain K8s nutzen (keine Speziallösungen)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Einfacher Start mit einer managed-K8s-Lösung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Wechsel zwischen Cloud-Anbietern und/oder zu eigener Lösung jederzeit möglich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9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97" name="TextShape 2"/>
          <p:cNvSpPr txBox="1"/>
          <p:nvPr/>
        </p:nvSpPr>
        <p:spPr>
          <a:xfrm>
            <a:off x="504000" y="1218600"/>
            <a:ext cx="9288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https://rancher.com/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Management aller eigenen K8s-Cluster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Ein gemeinsames Tool für alle Cluster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Ausführliches Super-Dashboard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Integrierter Marketplace für einfache Installation zusätzlicher Tools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Lokal &amp; remote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Managed K8s &amp; „bare metal“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100% open source &amp; kein „lock-in“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„</a:t>
            </a:r>
            <a:r>
              <a:rPr b="0" lang="de-DE" sz="2800" spc="-1" strike="noStrike">
                <a:latin typeface="Arial"/>
              </a:rPr>
              <a:t>Treiber“ für viele Cloud-Provider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29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  <a:ea typeface="Noto Sans CJK SC"/>
              </a:rPr>
              <a:t>Rancher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240000" y="79560"/>
            <a:ext cx="6768000" cy="549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Cluster Dashboard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1620000" y="992160"/>
            <a:ext cx="7804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Nodes Liste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1613520" y="977760"/>
            <a:ext cx="78012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Deployments Liste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0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1"/>
          <a:stretch/>
        </p:blipFill>
        <p:spPr>
          <a:xfrm>
            <a:off x="1584000" y="1008000"/>
            <a:ext cx="77940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 – Marketplace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2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1656000" y="1019520"/>
            <a:ext cx="77832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Rancher-Desktop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504000" y="1218600"/>
            <a:ext cx="8064000" cy="58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2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Hat nur den Namen mit Rancher gemeinsam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https://rancherdesktop.io/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1001520" y="1836000"/>
            <a:ext cx="7494480" cy="35654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3"/>
          <a:stretch/>
        </p:blipFill>
        <p:spPr>
          <a:xfrm>
            <a:off x="8892000" y="1116000"/>
            <a:ext cx="561600" cy="7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Rancher-Desktop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499680" y="925560"/>
            <a:ext cx="6880320" cy="461880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367640" y="239040"/>
            <a:ext cx="360" cy="36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3"/>
          <a:stretch/>
        </p:blipFill>
        <p:spPr>
          <a:xfrm>
            <a:off x="6516000" y="504000"/>
            <a:ext cx="3052800" cy="216000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4"/>
          <a:stretch/>
        </p:blipFill>
        <p:spPr>
          <a:xfrm>
            <a:off x="6516000" y="2952000"/>
            <a:ext cx="3052800" cy="21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8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Docker Objekte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start … Service starten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stop … Service anhalten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up … create und start kombiniert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down … stop und Enfernen aller Objekte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pull … images aktualisieren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logs … logs zeigen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7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504000" y="1218600"/>
            <a:ext cx="9072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https://kubernetes.io/docs/reference/kubectl/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2"/>
              </a:rPr>
              <a:t>https://kubernetes.io/docs/reference/kubectl/cheatsheet/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DAS Tool zur Verwaltung von K8s-Clustern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Greift auf den Kube-Apiserver zu 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Kommandozeilenbasiert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Nutzt eine Konfigurationsdatei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Je K8s-Cluster unterschiedliche Konfiguration </a:t>
            </a:r>
            <a:r>
              <a:rPr b="0" lang="de-DE" sz="1600" spc="-1" strike="noStrike">
                <a:latin typeface="Courier New"/>
              </a:rPr>
              <a:t>kubectl config get-contexts</a:t>
            </a:r>
            <a:endParaRPr b="0" lang="de-DE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Umschaltung des Kontexts mit Kommando </a:t>
            </a:r>
            <a:r>
              <a:rPr b="0" lang="de-DE" sz="1600" spc="-1" strike="noStrike">
                <a:latin typeface="Courier New"/>
              </a:rPr>
              <a:t>kubectl config use-context &lt;name&gt;</a:t>
            </a:r>
            <a:endParaRPr b="0" lang="de-DE" sz="16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~/.kube/config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504000" y="1218600"/>
            <a:ext cx="8352000" cy="259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kubectl installieren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Windows … binary laden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Linux (und in der WSL unter Windows)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1" name="TextShape 4"/>
          <p:cNvSpPr txBox="1"/>
          <p:nvPr/>
        </p:nvSpPr>
        <p:spPr>
          <a:xfrm>
            <a:off x="216000" y="3852720"/>
            <a:ext cx="914400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-LO "https://dl.k8s.io/release/$(curl -L -s </a:t>
            </a:r>
            <a:r>
              <a:rPr b="0" lang="de-DE" sz="1000" spc="-1" strike="noStrike">
                <a:latin typeface="Courier New"/>
                <a:hlinkClick r:id="rId1"/>
              </a:rPr>
              <a:t>https://dl.k8s.io/release/stable.txt)/bin/linux/amd64/kubectl</a:t>
            </a:r>
            <a:r>
              <a:rPr b="0" lang="de-DE" sz="1000" spc="-1" strike="noStrike">
                <a:latin typeface="Courier New"/>
              </a:rPr>
              <a:t>"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sudo install -o root -g root -m 0755 kubectl /usr/local/bin/kubectl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version --short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cluster-info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9144000" y="3780000"/>
            <a:ext cx="561600" cy="720000"/>
          </a:xfrm>
          <a:prstGeom prst="rect">
            <a:avLst/>
          </a:prstGeom>
          <a:ln>
            <a:noFill/>
          </a:ln>
        </p:spPr>
      </p:pic>
      <p:sp>
        <p:nvSpPr>
          <p:cNvPr id="333" name="TextShape 5"/>
          <p:cNvSpPr txBox="1"/>
          <p:nvPr/>
        </p:nvSpPr>
        <p:spPr>
          <a:xfrm>
            <a:off x="216000" y="2269080"/>
            <a:ext cx="914400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&gt; curl -LO "https://dl.k8s.io/release/v1.25.0/bin/windows/amd64/kubectl.exe"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kubectl konfigurieren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37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config get-contexts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config use-context docker-desktop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config use-context rancher-desktop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nodes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pods --all-namespaces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8892000" y="172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4424400" y="2664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504000" y="1218600"/>
            <a:ext cx="8352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27000"/>
          </a:bodyPr>
          <a:p>
            <a:r>
              <a:rPr b="0" lang="de-DE" sz="2200" spc="-1" strike="noStrike">
                <a:latin typeface="Courier New"/>
              </a:rPr>
              <a:t>kubectl [command] [TYPE] [NAME] [flags]</a:t>
            </a:r>
            <a:endParaRPr b="0" lang="de-DE" sz="2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Kommandos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config … kubectl Konfiguration anpassen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apply … eine Konfigurationsänderung anwenden/Ressourcen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create … eine Ressource erzeugen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get … Ressourcen auflisten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describe … Details zum Status von Ressourcen 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explain … Dokumentation zu Ressourcen 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delete … Ressourcen entfernen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logs … Logs eines Containers im Pod anzeigen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run … ein einzelnes Image im Cluster starten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exec … einen Befehl in einem Container ausführen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edit … eine Ressource interaktiv in VI anpassen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4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504000" y="1218600"/>
            <a:ext cx="9144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Organisation vieler Ressourcen in Namespaces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Typen (Ressourcen-Typen und Abkürzungen)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nodes … no 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pods … po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namespaces ... ns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deployments … deploy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ingresses … ing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services … svc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persistentvolumeclaims … pvc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persistentvolumes … pv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45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504000" y="1218600"/>
            <a:ext cx="9144000" cy="4037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1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Wesentliche Flags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--namespace &lt;value&gt;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--kubeconfig &lt;file&gt;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-f &lt;file&gt;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json … Ausgabe als Json-Struktur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yaml … Ausgabe als Yaml-Struktur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-o wide … Ausgabe als Text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--all-namespaces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800" spc="-1" strike="noStrike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 mit kubectl erzeugen und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52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k8s-nginx.yml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deploy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po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3348000" y="2099520"/>
            <a:ext cx="5364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 innerhalb des Clusters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57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58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expose deployment/webserv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curl --image=radial/busyboxplus:curl -i --tty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[ root@curl:/ ] $ nslookup webserv.default.svc.cluster.local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[ root@curl:/ ] $ curl webserv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4032000" y="2304360"/>
            <a:ext cx="54612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kubectl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Port-Forwarding für äußeren Zugriff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63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64" name="TextShape 4"/>
          <p:cNvSpPr txBox="1"/>
          <p:nvPr/>
        </p:nvSpPr>
        <p:spPr>
          <a:xfrm>
            <a:off x="540720" y="1764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port-forward service/webserv 8001:80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66" name="" descr=""/>
          <p:cNvPicPr/>
          <p:nvPr/>
        </p:nvPicPr>
        <p:blipFill>
          <a:blip r:embed="rId2"/>
          <a:stretch/>
        </p:blipFill>
        <p:spPr>
          <a:xfrm>
            <a:off x="504000" y="245952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367" name="" descr=""/>
          <p:cNvPicPr/>
          <p:nvPr/>
        </p:nvPicPr>
        <p:blipFill>
          <a:blip r:embed="rId3"/>
          <a:stretch/>
        </p:blipFill>
        <p:spPr>
          <a:xfrm>
            <a:off x="5475600" y="244800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– kubectl … hint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504000" y="1074600"/>
            <a:ext cx="8352000" cy="144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Einen einfachen Linux-Container im Cluster als Pod starten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Interaktiv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Verbindung zur Host-Konsole über stdin und stdout 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71" name="TextShape 4"/>
          <p:cNvSpPr txBox="1"/>
          <p:nvPr/>
        </p:nvSpPr>
        <p:spPr>
          <a:xfrm>
            <a:off x="432720" y="2304720"/>
            <a:ext cx="4463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run linux --image=radial/busyboxplus -i --tty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nslookup linux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ping linux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/ # exit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4788000" y="2196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2"/>
          <a:stretch/>
        </p:blipFill>
        <p:spPr>
          <a:xfrm>
            <a:off x="5184000" y="2664360"/>
            <a:ext cx="4831200" cy="2880000"/>
          </a:xfrm>
          <a:prstGeom prst="rect">
            <a:avLst/>
          </a:prstGeom>
          <a:ln>
            <a:noFill/>
          </a:ln>
        </p:spPr>
      </p:pic>
      <p:sp>
        <p:nvSpPr>
          <p:cNvPr id="374" name="TextShape 5"/>
          <p:cNvSpPr txBox="1"/>
          <p:nvPr/>
        </p:nvSpPr>
        <p:spPr>
          <a:xfrm>
            <a:off x="504000" y="3018960"/>
            <a:ext cx="4464000" cy="1661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4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Pod läuft weiter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Wiederholte Verbindung mit: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Alternativen: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75" name="TextShape 6"/>
          <p:cNvSpPr txBox="1"/>
          <p:nvPr/>
        </p:nvSpPr>
        <p:spPr>
          <a:xfrm>
            <a:off x="432720" y="3817080"/>
            <a:ext cx="8279280" cy="123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attach linux -c linux -i --tty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alpine --image=alpine -i --tty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run ubuntu --image=ubuntu -i --tty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Laufende Compose Projekte auflisten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7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77" name="TextShape 4"/>
          <p:cNvSpPr txBox="1"/>
          <p:nvPr/>
        </p:nvSpPr>
        <p:spPr>
          <a:xfrm>
            <a:off x="216720" y="1771200"/>
            <a:ext cx="8279280" cy="60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ls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8892000" y="1584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132000" y="2088000"/>
            <a:ext cx="5364000" cy="324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77" name="TextShape 2"/>
          <p:cNvSpPr txBox="1"/>
          <p:nvPr/>
        </p:nvSpPr>
        <p:spPr>
          <a:xfrm>
            <a:off x="504000" y="1218600"/>
            <a:ext cx="8928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 YAML- oder JSON-Dateien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Informationen zu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Pflichtparameter: apiVersion, kind, metadata (name, id, namespace), spec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Spec-Formatierung ist abhängig vom Objekt-Typ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https://kubernetes.io/docs/concepts/workloads/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2"/>
              </a:rPr>
              <a:t>https://kubernetes.io/docs/concepts/services-networking/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ausprobieren“ … und interaktive Anpassung :-(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504000" y="1218600"/>
            <a:ext cx="8928000" cy="389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5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Über YAML- oder JSON-Dateien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Strukturierte Informationen zu Ressourcen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Pflichtparameter: apiVersion, kind, metadata (name, id, namespace), spec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Spec-Formatierung ist abhängig vom Objekt-Typ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1"/>
              </a:rPr>
              <a:t>https://kubernetes.io/docs/concepts/workloads/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  <a:hlinkClick r:id="rId2"/>
              </a:rPr>
              <a:t>https://kubernetes.io/docs/concepts/services-networking/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„</a:t>
            </a:r>
            <a:r>
              <a:rPr b="0" lang="de-DE" sz="3200" spc="-1" strike="noStrike">
                <a:latin typeface="Arial"/>
              </a:rPr>
              <a:t>ausprobieren“ … und interaktive Anpassung :-(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504000" y="1218600"/>
            <a:ext cx="8928000" cy="108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5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Erzeugung eines Pods und eines ReplicaSets mittels eines Deployments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Beispiel eines nginx-WEB-Servers</a:t>
            </a:r>
            <a:endParaRPr b="0" lang="de-DE" sz="3200" spc="-1" strike="noStrike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85" name="TextShape 4"/>
          <p:cNvSpPr txBox="1"/>
          <p:nvPr/>
        </p:nvSpPr>
        <p:spPr>
          <a:xfrm>
            <a:off x="1008000" y="2520000"/>
            <a:ext cx="288000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Deployment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matchLabels: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replicas: 2 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template: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containers: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</a:t>
            </a:r>
            <a:r>
              <a:rPr b="0" lang="de-DE" sz="1000" spc="-1" strike="noStrike">
                <a:latin typeface="Courier New"/>
              </a:rPr>
              <a:t>- 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image: nginx:latest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    </a:t>
            </a:r>
            <a:r>
              <a:rPr b="0" lang="de-DE" sz="1000" spc="-1" strike="noStrike">
                <a:latin typeface="Courier New"/>
              </a:rPr>
              <a:t>- containerPort: 80</a:t>
            </a:r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Konfiguration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504000" y="1218600"/>
            <a:ext cx="8928000" cy="39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Erzeugung eines Services für das Deployment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Deployment &amp; Service in </a:t>
            </a:r>
            <a:r>
              <a:rPr b="0" lang="de-DE" sz="2200" spc="-1" strike="noStrike">
                <a:latin typeface="Courier New"/>
              </a:rPr>
              <a:t>k8s-nginx-komplett.yml</a:t>
            </a:r>
            <a:endParaRPr b="0" lang="de-DE" sz="2200" spc="-1" strike="noStrike"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89" name="TextShape 4"/>
          <p:cNvSpPr txBox="1"/>
          <p:nvPr/>
        </p:nvSpPr>
        <p:spPr>
          <a:xfrm>
            <a:off x="936000" y="1800000"/>
            <a:ext cx="2880000" cy="281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apiVersion: v1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kind: Service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metadata: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name: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labels: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run: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spec: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ports: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- port: 80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protocol: TCP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selector: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  </a:t>
            </a:r>
            <a:r>
              <a:rPr b="0" lang="de-DE" sz="1000" spc="-1" strike="noStrike">
                <a:latin typeface="Courier New"/>
              </a:rPr>
              <a:t>app: nginx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  </a:t>
            </a:r>
            <a:r>
              <a:rPr b="0" lang="de-DE" sz="1000" spc="-1" strike="noStrike">
                <a:latin typeface="Courier New"/>
              </a:rPr>
              <a:t>type: LoadBalancer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504000" y="1218600"/>
            <a:ext cx="8352000" cy="2165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Zuerst „aufräumen“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93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delete service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delete deployment webserv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4608000" y="245952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504000" y="1218600"/>
            <a:ext cx="8352000" cy="6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nginx-Web-Server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39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399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k8s-nginx-komplett.yml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get all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4600800" y="2448000"/>
            <a:ext cx="48312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Beispiel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504000" y="1218600"/>
            <a:ext cx="8352000" cy="65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Service arbeitet als LoadBalancer … testen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05" name="TextShape 4"/>
          <p:cNvSpPr txBox="1"/>
          <p:nvPr/>
        </p:nvSpPr>
        <p:spPr>
          <a:xfrm>
            <a:off x="540720" y="1692720"/>
            <a:ext cx="8279280" cy="806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curl localhost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tretch/>
        </p:blipFill>
        <p:spPr>
          <a:xfrm>
            <a:off x="8892000" y="154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640800" y="2376000"/>
            <a:ext cx="4831200" cy="28800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3"/>
          <a:stretch/>
        </p:blipFill>
        <p:spPr>
          <a:xfrm>
            <a:off x="5616000" y="2376000"/>
            <a:ext cx="42444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504000" y="1218600"/>
            <a:ext cx="8352000" cy="58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installieren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12" name="TextShape 4"/>
          <p:cNvSpPr txBox="1"/>
          <p:nvPr/>
        </p:nvSpPr>
        <p:spPr>
          <a:xfrm>
            <a:off x="540720" y="1800720"/>
            <a:ext cx="8675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https://raw.githubusercontent.com/kubernetes/dashboard/v2.6.1/aio/deploy/recommended.yaml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1"/>
          <a:stretch/>
        </p:blipFill>
        <p:spPr>
          <a:xfrm>
            <a:off x="8892000" y="1512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2"/>
          <a:stretch/>
        </p:blipFill>
        <p:spPr>
          <a:xfrm>
            <a:off x="5004000" y="2448000"/>
            <a:ext cx="4359600" cy="288000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3"/>
          <a:stretch/>
        </p:blipFill>
        <p:spPr>
          <a:xfrm>
            <a:off x="540000" y="2430720"/>
            <a:ext cx="4332960" cy="290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504000" y="1218600"/>
            <a:ext cx="8352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konfigurieren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18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19" name="TextShape 4"/>
          <p:cNvSpPr txBox="1"/>
          <p:nvPr/>
        </p:nvSpPr>
        <p:spPr>
          <a:xfrm>
            <a:off x="540720" y="2016720"/>
            <a:ext cx="8099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apply -f k8s-service-account.yml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apply -f k8s-dashboard-adminuser.yml</a:t>
            </a:r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$ kubectl -n kubernetes-dashboard create token admin-user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4208400" y="2592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2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425" name="TextShape 4"/>
          <p:cNvSpPr txBox="1"/>
          <p:nvPr/>
        </p:nvSpPr>
        <p:spPr>
          <a:xfrm>
            <a:off x="540720" y="1728720"/>
            <a:ext cx="8243280" cy="57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000" spc="-1" strike="noStrike">
                <a:latin typeface="Courier New"/>
              </a:rPr>
              <a:t>$ kubectl proxy</a:t>
            </a:r>
            <a:endParaRPr b="0" lang="de-DE" sz="1000" spc="-1" strike="noStrike">
              <a:latin typeface="Arial"/>
            </a:endParaRPr>
          </a:p>
          <a:p>
            <a:endParaRPr b="0" lang="de-DE" sz="1000" spc="-1" strike="noStrike">
              <a:latin typeface="Arial"/>
            </a:endParaRPr>
          </a:p>
          <a:p>
            <a:r>
              <a:rPr b="0" lang="de-DE" sz="1000" spc="-1" strike="noStrike">
                <a:latin typeface="Courier New"/>
              </a:rPr>
              <a:t>http://localhost:8001/api/v1/namespaces/kubernetes-dashboard/services/https:kubernetes-dashboard:/proxy/</a:t>
            </a:r>
            <a:endParaRPr b="0" lang="de-DE" sz="10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8892000" y="172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3816000" y="2448000"/>
            <a:ext cx="4359600" cy="288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Docker Compose - CLI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218600"/>
            <a:ext cx="8352000" cy="1013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Docker Objekte erzeugen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82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83" name="TextShape 4"/>
          <p:cNvSpPr txBox="1"/>
          <p:nvPr/>
        </p:nvSpPr>
        <p:spPr>
          <a:xfrm>
            <a:off x="216720" y="1771200"/>
            <a:ext cx="8279280" cy="73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100" spc="-1" strike="noStrike">
                <a:latin typeface="Courier New"/>
              </a:rPr>
              <a:t>$ docker compose [OPTIONS] create [SERVICES] </a:t>
            </a:r>
            <a:endParaRPr b="0" lang="de-DE" sz="1100" spc="-1" strike="noStrike">
              <a:latin typeface="Arial"/>
            </a:endParaRPr>
          </a:p>
          <a:p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create</a:t>
            </a:r>
            <a:endParaRPr b="0" lang="de-DE" sz="1100" spc="-1" strike="noStrike">
              <a:latin typeface="Arial"/>
            </a:endParaRPr>
          </a:p>
          <a:p>
            <a:r>
              <a:rPr b="0" lang="de-DE" sz="1100" spc="-1" strike="noStrike">
                <a:latin typeface="Courier New"/>
              </a:rPr>
              <a:t>$ docker compose -f docker-compose-wordpress.yml create db</a:t>
            </a:r>
            <a:endParaRPr b="0" lang="de-DE" sz="11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8892000" y="1908000"/>
            <a:ext cx="561600" cy="7200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729600" y="2556000"/>
            <a:ext cx="4766400" cy="2880000"/>
          </a:xfrm>
          <a:prstGeom prst="rect">
            <a:avLst/>
          </a:prstGeom>
          <a:ln>
            <a:noFill/>
          </a:ln>
        </p:spPr>
      </p:pic>
      <p:sp>
        <p:nvSpPr>
          <p:cNvPr id="86" name="TextShape 5"/>
          <p:cNvSpPr txBox="1"/>
          <p:nvPr/>
        </p:nvSpPr>
        <p:spPr>
          <a:xfrm>
            <a:off x="864000" y="2736000"/>
            <a:ext cx="2736000" cy="201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Erzeugt die Docker Objekte der ganzen Projekte oder nur die am Ende aufgelisteten Services.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504000" y="1218600"/>
            <a:ext cx="9216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Kubernetes-Dashboard starten … zuvor erzeugten Token nutzen</a:t>
            </a:r>
            <a:endParaRPr b="0" lang="de-DE" sz="24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2400" spc="-1" strike="noStrike"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3096000" y="1872000"/>
            <a:ext cx="533880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Kubernetes-Dashboard starten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34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3168000" y="1944000"/>
            <a:ext cx="5338800" cy="36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1555200" y="1008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1440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1584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1584000" y="1008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  <p:pic>
        <p:nvPicPr>
          <p:cNvPr id="453" name="" descr=""/>
          <p:cNvPicPr/>
          <p:nvPr/>
        </p:nvPicPr>
        <p:blipFill>
          <a:blip r:embed="rId1"/>
          <a:stretch/>
        </p:blipFill>
        <p:spPr>
          <a:xfrm>
            <a:off x="1584000" y="936000"/>
            <a:ext cx="6868800" cy="432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504000" y="1218600"/>
            <a:ext cx="8352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  <a:hlinkClick r:id="rId1"/>
              </a:rPr>
              <a:t>https://helm.sh/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Package-Manager für K8s-Apps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Packages = Charts … wieder TAR-Archive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Nutzung von Repositories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Verwaltung von Apps und Versionen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Austausch von Apps</a:t>
            </a:r>
            <a:endParaRPr b="0" lang="de-DE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Teil des CNCF-Stacks</a:t>
            </a:r>
            <a:endParaRPr b="0" lang="de-DE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de-DE" sz="3200" spc="-1" strike="noStrike">
              <a:latin typeface="Arial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504000" y="154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latin typeface="Arial"/>
              </a:rPr>
              <a:t>Kubernetes - Helm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58" name="TextShape 2"/>
          <p:cNvSpPr txBox="1"/>
          <p:nvPr/>
        </p:nvSpPr>
        <p:spPr>
          <a:xfrm>
            <a:off x="504000" y="1218600"/>
            <a:ext cx="9144000" cy="3929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7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Funktionsweise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Sammlung von YAML- und JSON-Files, Zertifikaten, ...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Am Ende … YAML-Dateien für K8s-Konfiguration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Parametrisierung, Funktionen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Charts sind kaskadierbar &amp; modifizierbar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Templates</a:t>
            </a:r>
            <a:endParaRPr b="0" lang="de-DE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Kommandozeilentool für die Erzeugung, Installation, Verwaltung, Anpassung und das Entfernen kompletter Anwendungen in K8s</a:t>
            </a:r>
            <a:endParaRPr b="0" lang="de-DE" sz="2800" spc="-1" strike="noStrike">
              <a:latin typeface="Arial"/>
            </a:endParaRPr>
          </a:p>
        </p:txBody>
      </p:sp>
      <p:sp>
        <p:nvSpPr>
          <p:cNvPr id="459" name="TextShape 3"/>
          <p:cNvSpPr txBox="1"/>
          <p:nvPr/>
        </p:nvSpPr>
        <p:spPr>
          <a:xfrm>
            <a:off x="432000" y="5339520"/>
            <a:ext cx="9090000" cy="20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800" spc="-1" strike="noStrike">
                <a:latin typeface="Arial"/>
              </a:rPr>
              <a:t>Docker &amp; Kubernetes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	</a:t>
            </a:r>
            <a:r>
              <a:rPr b="0" lang="de-DE" sz="800" spc="-1" strike="noStrike">
                <a:latin typeface="Arial"/>
              </a:rPr>
              <a:t>Dr. Matthias Boldt</a:t>
            </a:r>
            <a:endParaRPr b="0" lang="de-DE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2022-08-22T07:18:06Z</dcterms:created>
  <dc:creator>m b</dc:creator>
  <dc:description/>
  <dc:language>de-DE</dc:language>
  <cp:lastModifiedBy>m b</cp:lastModifiedBy>
  <dcterms:modified xsi:type="dcterms:W3CDTF">2022-09-19T20:49:41Z</dcterms:modified>
  <cp:revision>515</cp:revision>
  <dc:subject/>
  <dc:title/>
</cp:coreProperties>
</file>